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5"/>
  </p:notesMasterIdLst>
  <p:sldIdLst>
    <p:sldId id="670" r:id="rId2"/>
    <p:sldId id="671" r:id="rId3"/>
    <p:sldId id="672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0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6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70" algn="l" defTabSz="91430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24" algn="l" defTabSz="91430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78" algn="l" defTabSz="91430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31" algn="l" defTabSz="91430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232200"/>
    <a:srgbClr val="2B2A00"/>
    <a:srgbClr val="0000FF"/>
    <a:srgbClr val="080808"/>
    <a:srgbClr val="003366"/>
    <a:srgbClr val="4D4D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/>
  </p:normalViewPr>
  <p:slideViewPr>
    <p:cSldViewPr>
      <p:cViewPr varScale="1">
        <p:scale>
          <a:sx n="96" d="100"/>
          <a:sy n="96" d="100"/>
        </p:scale>
        <p:origin x="-3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95E77-5065-4888-8F24-E14622A3AB90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6A237-9B9D-41CF-9647-5A3C4D084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610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5" y="3810003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3" y="3897011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3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1" y="3962401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4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1"/>
            <a:ext cx="9144000" cy="24417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" y="3675528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1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1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1" y="3899939"/>
            <a:ext cx="4953000" cy="1752600"/>
          </a:xfrm>
        </p:spPr>
        <p:txBody>
          <a:bodyPr/>
          <a:lstStyle>
            <a:lvl1pPr marL="64001" indent="0" algn="l">
              <a:buNone/>
              <a:defRPr sz="2400">
                <a:solidFill>
                  <a:schemeClr val="tx2"/>
                </a:solidFill>
              </a:defRPr>
            </a:lvl1pPr>
            <a:lvl2pPr marL="457154" indent="0" algn="ctr">
              <a:buNone/>
            </a:lvl2pPr>
            <a:lvl3pPr marL="914308" indent="0" algn="ctr">
              <a:buNone/>
            </a:lvl3pPr>
            <a:lvl4pPr marL="1371462" indent="0" algn="ctr">
              <a:buNone/>
            </a:lvl4pPr>
            <a:lvl5pPr marL="1828616" indent="0" algn="ctr">
              <a:buNone/>
            </a:lvl5pPr>
            <a:lvl6pPr marL="2285770" indent="0" algn="ctr">
              <a:buNone/>
            </a:lvl6pPr>
            <a:lvl7pPr marL="2742924" indent="0" algn="ctr">
              <a:buNone/>
            </a:lvl7pPr>
            <a:lvl8pPr marL="3200078" indent="0" algn="ctr">
              <a:buNone/>
            </a:lvl8pPr>
            <a:lvl9pPr marL="3657231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7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3FB913D-9950-4CEF-93A1-D199C86C39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442C6-59B1-4EB2-9E3E-45B0B3CF93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F8DC1-BAED-4A73-9626-09BED12E45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53D37-DB5D-4DF8-8765-8719C65636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3367088"/>
            <a:ext cx="7772400" cy="1509712"/>
          </a:xfrm>
        </p:spPr>
        <p:txBody>
          <a:bodyPr anchor="t"/>
          <a:lstStyle>
            <a:lvl1pPr marL="4571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94536-B205-4535-A76A-F9DDA3F923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4B12-A191-44B2-9E3D-DF42997EEC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1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1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1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8" y="2244971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1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BB8450A-82FF-4BBE-AA2D-D30DEF6FA2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1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4CFBF8FA-5FCD-4412-935B-ECA60AB5CD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4167A-6319-479C-A2E9-31C0832143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1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3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AC04F-8EC3-4141-B6C9-EA3C6AC175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0"/>
            <a:ext cx="586803" cy="4681637"/>
          </a:xfrm>
        </p:spPr>
        <p:txBody>
          <a:bodyPr vert="vert270" lIns="45715" tIns="0" rIns="45715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1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F219B-40F9-4277-A25C-1FCDA5E328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2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3" y="308277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5" y="360249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3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2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8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lIns="91431" tIns="45715" rIns="91431" bIns="45715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 lIns="91431" tIns="45715" rIns="91431" bIns="4571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7" y="612648"/>
            <a:ext cx="957264" cy="457200"/>
          </a:xfrm>
          <a:prstGeom prst="rect">
            <a:avLst/>
          </a:prstGeom>
        </p:spPr>
        <p:txBody>
          <a:bodyPr vert="horz" lIns="91431" tIns="45715" rIns="91431" bIns="45715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31" tIns="45715" rIns="91431" bIns="45715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31" tIns="45715" rIns="91431" bIns="45715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0FC499-BD8A-4B34-B979-0AC6954C6C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23" indent="-256006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02" indent="-246863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451" indent="-21943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457" indent="-20114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748" indent="-18286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182" indent="-18286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616" indent="-18286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763" indent="-18286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055" indent="-18286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C:\Documents and Settings\doctor\Рабочий стол\с диска\кальк панкр псевдокиста с нагн.jpg"/>
          <p:cNvPicPr>
            <a:picLocks noChangeAspect="1" noChangeArrowheads="1"/>
          </p:cNvPicPr>
          <p:nvPr/>
        </p:nvPicPr>
        <p:blipFill>
          <a:blip r:embed="rId2" cstate="print"/>
          <a:srcRect l="5000" t="9735" r="8011" b="8322"/>
          <a:stretch>
            <a:fillRect/>
          </a:stretch>
        </p:blipFill>
        <p:spPr bwMode="auto">
          <a:xfrm>
            <a:off x="1259632" y="3140968"/>
            <a:ext cx="3024336" cy="1920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83568" y="932723"/>
            <a:ext cx="6298519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УЗИ поджелудочной железы </a:t>
            </a:r>
            <a:r>
              <a:rPr lang="ru-RU" sz="1400" dirty="0" smtClean="0">
                <a:solidFill>
                  <a:srgbClr val="002060"/>
                </a:solidFill>
              </a:rPr>
              <a:t>выполняется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на предмет выявления: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</a:rPr>
              <a:t> воспалительных изменений (рис.1);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</a:rPr>
              <a:t> новообразований поджелудочной железы (рис.2);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</a:rPr>
              <a:t> послеоперационных осложнений.</a:t>
            </a:r>
          </a:p>
          <a:p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5" name="Picture 14" descr="до опер_0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7" t="4544" r="18210" b="6963"/>
          <a:stretch>
            <a:fillRect/>
          </a:stretch>
        </p:blipFill>
        <p:spPr bwMode="auto">
          <a:xfrm>
            <a:off x="4788024" y="3140968"/>
            <a:ext cx="2880320" cy="1920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47664" y="5157192"/>
            <a:ext cx="6408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Рис.1. Абсцесс поджелудочной железы.                            Рис.2. Цистаденома поджелудочной железы.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1920" y="4797152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1                                                                                2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ondratenko_20101027124828_00011"/>
          <p:cNvPicPr>
            <a:picLocks noChangeAspect="1" noChangeArrowheads="1"/>
          </p:cNvPicPr>
          <p:nvPr/>
        </p:nvPicPr>
        <p:blipFill>
          <a:blip r:embed="rId2" cstate="print"/>
          <a:srcRect l="7048" t="16637" r="14904" b="41389"/>
          <a:stretch>
            <a:fillRect/>
          </a:stretch>
        </p:blipFill>
        <p:spPr bwMode="auto">
          <a:xfrm>
            <a:off x="683568" y="2731567"/>
            <a:ext cx="2945001" cy="1206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 descr="HHOLODNOVA_20101102135834_00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83" t="15658" r="21064" b="40934"/>
          <a:stretch>
            <a:fillRect/>
          </a:stretch>
        </p:blipFill>
        <p:spPr bwMode="auto">
          <a:xfrm>
            <a:off x="683568" y="4027711"/>
            <a:ext cx="2952329" cy="1369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764704"/>
            <a:ext cx="8064896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УЗИ молочных желез </a:t>
            </a:r>
            <a:r>
              <a:rPr lang="ru-RU" sz="1400" dirty="0" smtClean="0">
                <a:solidFill>
                  <a:srgbClr val="002060"/>
                </a:solidFill>
              </a:rPr>
              <a:t>выполняется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на предмет выявления: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</a:rPr>
              <a:t> воспалительных изменений;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</a:rPr>
              <a:t> новообразований молочной железы с обязательной оценкой их </a:t>
            </a:r>
            <a:r>
              <a:rPr lang="ru-RU" sz="1400" dirty="0" err="1" smtClean="0">
                <a:solidFill>
                  <a:srgbClr val="002060"/>
                </a:solidFill>
              </a:rPr>
              <a:t>васкуляризации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  и жесткости ткани с использованием ультразвуковой </a:t>
            </a:r>
            <a:r>
              <a:rPr lang="ru-RU" sz="1400" dirty="0" err="1" smtClean="0">
                <a:solidFill>
                  <a:srgbClr val="002060"/>
                </a:solidFill>
              </a:rPr>
              <a:t>эластографии</a:t>
            </a:r>
            <a:r>
              <a:rPr lang="ru-RU" sz="1400" dirty="0" smtClean="0">
                <a:solidFill>
                  <a:srgbClr val="002060"/>
                </a:solidFill>
              </a:rPr>
              <a:t> (рис.1,2);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</a:rPr>
              <a:t> послеоперационных осложнений, в т.ч. после пластических операций (рис.3,4).</a:t>
            </a:r>
          </a:p>
          <a:p>
            <a:pPr>
              <a:lnSpc>
                <a:spcPct val="150000"/>
              </a:lnSpc>
            </a:pP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2" name="Picture 19" descr="Untitled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55" t="11250" r="25037" b="32251"/>
          <a:stretch>
            <a:fillRect/>
          </a:stretch>
        </p:blipFill>
        <p:spPr bwMode="auto">
          <a:xfrm>
            <a:off x="4211960" y="2852936"/>
            <a:ext cx="180883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f-diag\Desktop\D18227-16-06-30-1_breast se rub_\20160617_085721\IMG_20170303_74_15.jpg"/>
          <p:cNvPicPr>
            <a:picLocks noChangeAspect="1" noChangeArrowheads="1"/>
          </p:cNvPicPr>
          <p:nvPr/>
        </p:nvPicPr>
        <p:blipFill>
          <a:blip r:embed="rId5" cstate="print"/>
          <a:srcRect l="24574" t="17161" r="17166" b="28751"/>
          <a:stretch>
            <a:fillRect/>
          </a:stretch>
        </p:blipFill>
        <p:spPr bwMode="auto">
          <a:xfrm>
            <a:off x="6156176" y="2852936"/>
            <a:ext cx="238457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185219" y="5539879"/>
            <a:ext cx="20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Образования молочной железы</a:t>
            </a:r>
          </a:p>
          <a:p>
            <a:endParaRPr lang="ru-RU" sz="1000" dirty="0" smtClean="0">
              <a:solidFill>
                <a:srgbClr val="002060"/>
              </a:solidFill>
            </a:endParaRPr>
          </a:p>
          <a:p>
            <a:r>
              <a:rPr lang="ru-RU" sz="1000" dirty="0" smtClean="0">
                <a:solidFill>
                  <a:srgbClr val="002060"/>
                </a:solidFill>
              </a:rPr>
              <a:t>Рис.1. Киста молочной железы.</a:t>
            </a:r>
          </a:p>
          <a:p>
            <a:r>
              <a:rPr lang="ru-RU" sz="1000" dirty="0" smtClean="0">
                <a:solidFill>
                  <a:srgbClr val="002060"/>
                </a:solidFill>
              </a:rPr>
              <a:t>Рис.2. Рак молочной железы.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2447" y="5375538"/>
            <a:ext cx="38779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УЗИ молочных желез после увеличивающей </a:t>
            </a:r>
            <a:r>
              <a:rPr lang="ru-RU" sz="1000" dirty="0" err="1" smtClean="0">
                <a:solidFill>
                  <a:srgbClr val="002060"/>
                </a:solidFill>
              </a:rPr>
              <a:t>маммопластики</a:t>
            </a:r>
            <a:r>
              <a:rPr lang="ru-RU" sz="10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силиконовыми </a:t>
            </a:r>
            <a:r>
              <a:rPr lang="ru-RU" sz="1000" dirty="0" err="1" smtClean="0">
                <a:solidFill>
                  <a:srgbClr val="002060"/>
                </a:solidFill>
              </a:rPr>
              <a:t>эндопротезами</a:t>
            </a:r>
            <a:endParaRPr lang="ru-RU" sz="1000" dirty="0" smtClean="0">
              <a:solidFill>
                <a:srgbClr val="002060"/>
              </a:solidFill>
            </a:endParaRPr>
          </a:p>
          <a:p>
            <a:endParaRPr lang="ru-RU" sz="1000" dirty="0" smtClean="0">
              <a:solidFill>
                <a:srgbClr val="002060"/>
              </a:solidFill>
            </a:endParaRPr>
          </a:p>
          <a:p>
            <a:r>
              <a:rPr lang="ru-RU" sz="1000" dirty="0" smtClean="0">
                <a:solidFill>
                  <a:srgbClr val="002060"/>
                </a:solidFill>
              </a:rPr>
              <a:t>Рис.3. </a:t>
            </a:r>
            <a:r>
              <a:rPr lang="ru-RU" sz="1000" dirty="0" err="1" smtClean="0">
                <a:solidFill>
                  <a:srgbClr val="002060"/>
                </a:solidFill>
              </a:rPr>
              <a:t>Капсулярная</a:t>
            </a:r>
            <a:r>
              <a:rPr lang="ru-RU" sz="1000" dirty="0" smtClean="0">
                <a:solidFill>
                  <a:srgbClr val="002060"/>
                </a:solidFill>
              </a:rPr>
              <a:t> контрактура.</a:t>
            </a:r>
          </a:p>
          <a:p>
            <a:r>
              <a:rPr lang="ru-RU" sz="1000" dirty="0" smtClean="0">
                <a:solidFill>
                  <a:srgbClr val="002060"/>
                </a:solidFill>
              </a:rPr>
              <a:t>Рис.4. Разрыв капсулы силиконового </a:t>
            </a:r>
            <a:r>
              <a:rPr lang="ru-RU" sz="1000" dirty="0" err="1" smtClean="0">
                <a:solidFill>
                  <a:srgbClr val="002060"/>
                </a:solidFill>
              </a:rPr>
              <a:t>эндопротеза</a:t>
            </a:r>
            <a:r>
              <a:rPr lang="ru-RU" sz="1000" dirty="0" smtClean="0">
                <a:solidFill>
                  <a:srgbClr val="002060"/>
                </a:solidFill>
              </a:rPr>
              <a:t>.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1760" y="3645024"/>
            <a:ext cx="2696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1</a:t>
            </a: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2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3968" y="4797152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3                                           4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" descr="HAKIMOVA_20101125135346_00014.jpg"/>
          <p:cNvPicPr>
            <a:picLocks noChangeAspect="1"/>
          </p:cNvPicPr>
          <p:nvPr/>
        </p:nvPicPr>
        <p:blipFill>
          <a:blip r:embed="rId2" cstate="print"/>
          <a:srcRect l="14264" t="17949" r="7183" b="15758"/>
          <a:stretch>
            <a:fillRect/>
          </a:stretch>
        </p:blipFill>
        <p:spPr bwMode="auto">
          <a:xfrm>
            <a:off x="5796136" y="3645024"/>
            <a:ext cx="3024336" cy="1589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11560" y="692696"/>
            <a:ext cx="806489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УЗИ щитовидной, паращитовидных, слюнных желез и </a:t>
            </a:r>
            <a:r>
              <a:rPr lang="ru-RU" sz="1600" b="1" dirty="0" err="1" smtClean="0">
                <a:solidFill>
                  <a:srgbClr val="002060"/>
                </a:solidFill>
              </a:rPr>
              <a:t>лимфоузлов</a:t>
            </a:r>
            <a:r>
              <a:rPr lang="ru-RU" sz="1600" b="1" dirty="0" smtClean="0">
                <a:solidFill>
                  <a:srgbClr val="002060"/>
                </a:solidFill>
              </a:rPr>
              <a:t> шеи </a:t>
            </a:r>
            <a:r>
              <a:rPr lang="ru-RU" sz="1400" dirty="0" smtClean="0">
                <a:solidFill>
                  <a:srgbClr val="002060"/>
                </a:solidFill>
              </a:rPr>
              <a:t>выполняется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на предмет выявления: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</a:rPr>
              <a:t>  изменений их размеров и структуры;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</a:rPr>
              <a:t>  воспалительных изменений;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</a:rPr>
              <a:t>  новообразований с обязательной оценкой их </a:t>
            </a:r>
            <a:r>
              <a:rPr lang="ru-RU" sz="1400" dirty="0" err="1" smtClean="0">
                <a:solidFill>
                  <a:srgbClr val="002060"/>
                </a:solidFill>
              </a:rPr>
              <a:t>васкуляризации</a:t>
            </a:r>
            <a:r>
              <a:rPr lang="ru-RU" sz="1400" dirty="0" smtClean="0">
                <a:solidFill>
                  <a:srgbClr val="002060"/>
                </a:solidFill>
              </a:rPr>
              <a:t> и жесткости ткани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   с использованием ультразвуковой </a:t>
            </a:r>
            <a:r>
              <a:rPr lang="ru-RU" sz="1400" dirty="0" err="1" smtClean="0">
                <a:solidFill>
                  <a:srgbClr val="002060"/>
                </a:solidFill>
              </a:rPr>
              <a:t>эластографии</a:t>
            </a:r>
            <a:r>
              <a:rPr lang="ru-RU" sz="1400" dirty="0" smtClean="0">
                <a:solidFill>
                  <a:srgbClr val="002060"/>
                </a:solidFill>
              </a:rPr>
              <a:t> (рис.1,2,3);</a:t>
            </a:r>
          </a:p>
          <a:p>
            <a:pPr>
              <a:lnSpc>
                <a:spcPct val="150000"/>
              </a:lnSpc>
            </a:pP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2" name="Picture 8" descr="C:\Documents and Settings\doctor\Рабочий стол\мультивокс\с аппарата все\D18227-13-11-05-1_slun_\20131105_125203\IMG_20150311_1_7.jpg"/>
          <p:cNvPicPr>
            <a:picLocks noChangeAspect="1" noChangeArrowheads="1"/>
          </p:cNvPicPr>
          <p:nvPr/>
        </p:nvPicPr>
        <p:blipFill>
          <a:blip r:embed="rId3" cstate="print"/>
          <a:srcRect l="-2" t="21156" r="37262" b="21880"/>
          <a:stretch>
            <a:fillRect/>
          </a:stretch>
        </p:blipFill>
        <p:spPr bwMode="auto">
          <a:xfrm>
            <a:off x="2915816" y="3645024"/>
            <a:ext cx="2676039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" descr="G:\Фисенко\ФЕП\Пов органы\ЩЖ\мтс лег щж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23" t="22248" r="6285" b="26136"/>
          <a:stretch/>
        </p:blipFill>
        <p:spPr bwMode="auto">
          <a:xfrm>
            <a:off x="323528" y="3645025"/>
            <a:ext cx="244827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3528" y="5445224"/>
            <a:ext cx="8820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   Рис.1. Опухоль щитовидной железы.               Рис.2. Аденома слюнной железы.                Рис.3. Метастатическое поражение </a:t>
            </a:r>
            <a:r>
              <a:rPr lang="ru-RU" sz="1000" dirty="0" err="1" smtClean="0">
                <a:solidFill>
                  <a:srgbClr val="002060"/>
                </a:solidFill>
              </a:rPr>
              <a:t>лимфоузла</a:t>
            </a:r>
            <a:r>
              <a:rPr lang="ru-RU" sz="1000" dirty="0" smtClean="0">
                <a:solidFill>
                  <a:srgbClr val="002060"/>
                </a:solidFill>
              </a:rPr>
              <a:t> шеи.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4941168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1                                                           2                                                                    3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7360</TotalTime>
  <Words>190</Words>
  <Application>Microsoft Office PowerPoint</Application>
  <PresentationFormat>Экран (4:3)</PresentationFormat>
  <Paragraphs>37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Городская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</dc:creator>
  <cp:lastModifiedBy>f-diag</cp:lastModifiedBy>
  <cp:revision>739</cp:revision>
  <dcterms:created xsi:type="dcterms:W3CDTF">2002-10-17T15:11:15Z</dcterms:created>
  <dcterms:modified xsi:type="dcterms:W3CDTF">2019-07-29T07:39:31Z</dcterms:modified>
</cp:coreProperties>
</file>